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09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29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FF0066"/>
    <a:srgbClr val="FF6600"/>
    <a:srgbClr val="FF9933"/>
    <a:srgbClr val="FFFF66"/>
    <a:srgbClr val="FFFFCC"/>
    <a:srgbClr val="CCECFF"/>
    <a:srgbClr val="FFCCFF"/>
    <a:srgbClr val="CC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60" autoAdjust="0"/>
  </p:normalViewPr>
  <p:slideViewPr>
    <p:cSldViewPr>
      <p:cViewPr varScale="1">
        <p:scale>
          <a:sx n="62" d="100"/>
          <a:sy n="62" d="100"/>
        </p:scale>
        <p:origin x="95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0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th-TH" altLang="th-TH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endParaRPr lang="th-TH" altLang="th-TH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th-TH" altLang="th-TH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fld id="{A67A06EF-FC7D-464B-9599-B1F8D581DC5D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4159553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631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th-TH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209DD5-FA0D-427A-B836-449335B693A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th-TH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AEFB02-9E2D-4F01-9A03-E53F0A4B9D0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th-TH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C6DAC3-D9D3-48FF-8118-9524DD663D4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th-TH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7DD34B-9297-4AB4-A3B8-67BE26152C4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alt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1AF3277-9E78-4DDE-A57D-61BD3C86500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th-TH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EFB60E-0ED0-48B7-B18A-D12E1A03D5B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th-TH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6984CF-3380-48CF-B241-37E611DE059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th-TH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0D0AEC-AB8D-4F35-8EF2-F75564041A2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4422-12D4-45BB-90BC-D692B72B9767}" type="slidenum">
              <a:rPr lang="th-TH" altLang="th-TH" smtClean="0"/>
              <a:pPr/>
              <a:t>‹#›</a:t>
            </a:fld>
            <a:endParaRPr lang="th-TH" altLang="th-TH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4101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0F7C60FF-9D5E-4669-B1C1-70192814E5D4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3013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25E7A32E-220B-4C4C-996D-9984EF5DEF58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091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B73F5909-BA4A-4F15-9805-8B6CA4093C6E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5418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F66A67CC-1C24-4EF7-8B9F-A8C629680DEA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20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FD475037-EF0F-4DE9-8899-94B158CE2FF0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8172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BBE6D496-A9DF-4D7B-9E77-84FBDE54F8D8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3506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F5070FDD-917B-40D7-92BE-0A5626CDE26D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2952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h-TH" alt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03E5F3B0-A7D7-4044-AA04-752A986E391A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648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endParaRPr lang="th-TH" alt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h-TH" altLang="th-TH"/>
              <a:t>Page </a:t>
            </a:r>
            <a:fld id="{BD56D704-6125-49DC-821E-B204482A4C04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5246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C6EB00C8-658B-46C3-92B3-516152788597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53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r>
              <a:rPr lang="th-TH" altLang="th-TH"/>
              <a:t>Page </a:t>
            </a:r>
            <a:fld id="{FA826FF0-53E0-4EE1-96B6-C01459BFB4FC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3539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15480" y="1777192"/>
            <a:ext cx="9361040" cy="1143000"/>
          </a:xfrm>
          <a:noFill/>
          <a:ln/>
        </p:spPr>
        <p:txBody>
          <a:bodyPr>
            <a:normAutofit/>
          </a:bodyPr>
          <a:lstStyle/>
          <a:p>
            <a:r>
              <a:rPr lang="en-US" altLang="th-TH" sz="54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Chapter 8 :  Software Quality Assurance</a:t>
            </a:r>
            <a:endParaRPr lang="th-TH" altLang="th-TH" sz="5400" b="1" dirty="0">
              <a:solidFill>
                <a:srgbClr val="0070C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5360" y="4869160"/>
            <a:ext cx="8568952" cy="1988840"/>
          </a:xfrm>
          <a:noFill/>
          <a:ln/>
        </p:spPr>
        <p:txBody>
          <a:bodyPr>
            <a:normAutofit/>
          </a:bodyPr>
          <a:lstStyle/>
          <a:p>
            <a:pPr algn="l"/>
            <a:r>
              <a:rPr lang="en-US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Assit.prof</a:t>
            </a:r>
            <a:r>
              <a:rPr lang="en-US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. </a:t>
            </a:r>
            <a:r>
              <a:rPr lang="en-US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Juthawut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</a:t>
            </a:r>
            <a:r>
              <a:rPr lang="en-US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Chantharamalee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</a:p>
          <a:p>
            <a:pPr algn="l"/>
            <a:r>
              <a:rPr lang="en-US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Curriculum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of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Computer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en-US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Science</a:t>
            </a:r>
            <a:endParaRPr lang="th-TH" altLang="th-TH" sz="2000" b="1" dirty="0">
              <a:solidFill>
                <a:schemeClr val="bg2">
                  <a:lumMod val="95000"/>
                  <a:lumOff val="5000"/>
                </a:schemeClr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l"/>
            <a:r>
              <a:rPr lang="th-TH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Faculty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of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en-US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Science and Technology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,  </a:t>
            </a:r>
            <a:r>
              <a:rPr lang="en-US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Suan</a:t>
            </a:r>
            <a:r>
              <a:rPr lang="en-US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Dusit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University</a:t>
            </a:r>
            <a:endParaRPr lang="th-TH" altLang="th-TH" sz="2000" b="1" dirty="0">
              <a:solidFill>
                <a:schemeClr val="bg2">
                  <a:lumMod val="95000"/>
                  <a:lumOff val="5000"/>
                </a:schemeClr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394901-B33F-5682-EAB0-B024292F1D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5514" y="3150096"/>
            <a:ext cx="5571126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/>
          <p:cNvSpPr>
            <a:spLocks noGrp="1"/>
          </p:cNvSpPr>
          <p:nvPr>
            <p:ph idx="1"/>
          </p:nvPr>
        </p:nvSpPr>
        <p:spPr>
          <a:xfrm>
            <a:off x="1097280" y="1845734"/>
            <a:ext cx="10183296" cy="402336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 Unit Testing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</a:t>
            </a: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– individual components are tested for correctness.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h-TH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2. Integration Testing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h-TH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 </a:t>
            </a: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units that have already been tested are combined into a component and the interface between them is tested. Identifies problems that occur when units are combined.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93844" y="764704"/>
            <a:ext cx="7772400" cy="7920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Testing</a:t>
            </a:r>
          </a:p>
        </p:txBody>
      </p:sp>
    </p:spTree>
    <p:extLst>
      <p:ext uri="{BB962C8B-B14F-4D97-AF65-F5344CB8AC3E}">
        <p14:creationId xmlns:p14="http://schemas.microsoft.com/office/powerpoint/2010/main" val="3123643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E6AA15AE-DAFE-4E1E-B05F-F57962FD3A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green and black text with a question mark and a question mark&#10;&#10;Description automatically generated">
            <a:extLst>
              <a:ext uri="{FF2B5EF4-FFF2-40B4-BE49-F238E27FC236}">
                <a16:creationId xmlns:a16="http://schemas.microsoft.com/office/drawing/2014/main" id="{7A16B1C3-C91E-A47C-3345-AFD0FE7136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424" y="1742252"/>
            <a:ext cx="6912217" cy="3904737"/>
          </a:xfrm>
          <a:prstGeom prst="rect">
            <a:avLst/>
          </a:prstGeom>
        </p:spPr>
      </p:pic>
      <p:cxnSp>
        <p:nvCxnSpPr>
          <p:cNvPr id="4105" name="Straight Connector 4104">
            <a:extLst>
              <a:ext uri="{FF2B5EF4-FFF2-40B4-BE49-F238E27FC236}">
                <a16:creationId xmlns:a16="http://schemas.microsoft.com/office/drawing/2014/main" id="{D07141D5-A57C-43F5-A655-5BA2D0D2AF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343400"/>
            <a:ext cx="32004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7" name="Rectangle 4106">
            <a:extLst>
              <a:ext uri="{FF2B5EF4-FFF2-40B4-BE49-F238E27FC236}">
                <a16:creationId xmlns:a16="http://schemas.microsoft.com/office/drawing/2014/main" id="{D9DB1F97-BFF9-46CC-8EB4-BB63B98F13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h-TH"/>
          </a:p>
        </p:txBody>
      </p:sp>
      <p:sp>
        <p:nvSpPr>
          <p:cNvPr id="4109" name="Rectangle 4108">
            <a:extLst>
              <a:ext uri="{FF2B5EF4-FFF2-40B4-BE49-F238E27FC236}">
                <a16:creationId xmlns:a16="http://schemas.microsoft.com/office/drawing/2014/main" id="{88CAE6E3-39B4-4A16-97BC-9C376B9B7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3844350"/>
      </p:ext>
    </p:extLst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1145100" y="1844824"/>
            <a:ext cx="9949620" cy="4359736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Software Requirements Specification</a:t>
            </a:r>
          </a:p>
          <a:p>
            <a:pPr marL="0" indent="0" algn="thaiDist">
              <a:buNone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Software Design</a:t>
            </a:r>
          </a:p>
          <a:p>
            <a:pPr marL="0" indent="0" algn="thaiDist">
              <a:buNone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Implementation (Coding &amp; Module Testing)</a:t>
            </a:r>
          </a:p>
          <a:p>
            <a:pPr marL="0" indent="0" algn="thaiDist">
              <a:buNone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Integration  &amp; Testing</a:t>
            </a:r>
          </a:p>
          <a:p>
            <a:pPr marL="0" indent="0" algn="thaiDist">
              <a:buNone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Each stage will require some sort of Software Quality Assurance (SQA).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40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Four Stages of Software Development</a:t>
            </a:r>
          </a:p>
        </p:txBody>
      </p:sp>
    </p:spTree>
    <p:extLst>
      <p:ext uri="{BB962C8B-B14F-4D97-AF65-F5344CB8AC3E}">
        <p14:creationId xmlns:p14="http://schemas.microsoft.com/office/powerpoint/2010/main" val="70404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71464" y="1916832"/>
            <a:ext cx="9865096" cy="4255368"/>
          </a:xfrm>
        </p:spPr>
        <p:txBody>
          <a:bodyPr>
            <a:normAutofit/>
          </a:bodyPr>
          <a:lstStyle/>
          <a:p>
            <a:pPr marL="0" indent="0" algn="thaiDist">
              <a:spcBef>
                <a:spcPct val="20000"/>
              </a:spcBef>
              <a:buClrTx/>
              <a:buSzTx/>
              <a:buNone/>
            </a:pPr>
            <a:r>
              <a:rPr lang="en-US" altLang="th-TH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In respective stages of software development</a:t>
            </a:r>
          </a:p>
          <a:p>
            <a:pPr algn="thaiDi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The degree to which a system, component, or process meets specified requirements.</a:t>
            </a:r>
          </a:p>
          <a:p>
            <a:pPr algn="thaiDi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The degree to which a system, component or process meets customer or user needs or expectations.</a:t>
            </a:r>
          </a:p>
          <a:p>
            <a:pPr algn="thaiDist">
              <a:buFont typeface="Wingdings" panose="05000000000000000000" pitchFamily="2" charset="2"/>
              <a:buChar char="§"/>
            </a:pPr>
            <a:endParaRPr lang="en-US" alt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27448" y="980728"/>
            <a:ext cx="5112568" cy="72008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What is SQA?</a:t>
            </a:r>
          </a:p>
        </p:txBody>
      </p:sp>
    </p:spTree>
    <p:extLst>
      <p:ext uri="{BB962C8B-B14F-4D97-AF65-F5344CB8AC3E}">
        <p14:creationId xmlns:p14="http://schemas.microsoft.com/office/powerpoint/2010/main" val="2755114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>
          <a:xfrm>
            <a:off x="1199456" y="1700808"/>
            <a:ext cx="9289032" cy="4680520"/>
          </a:xfrm>
        </p:spPr>
        <p:txBody>
          <a:bodyPr>
            <a:noAutofit/>
          </a:bodyPr>
          <a:lstStyle/>
          <a:p>
            <a:pPr algn="thaiDist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None/>
            </a:pPr>
            <a:r>
              <a:rPr lang="en-US" altLang="th-TH" sz="32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SQA encompasses the entire software development process</a:t>
            </a:r>
          </a:p>
          <a:p>
            <a:pPr marL="0" indent="0" algn="thaiDist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software requirements</a:t>
            </a:r>
          </a:p>
          <a:p>
            <a:pPr marL="0" indent="0" algn="thaiDist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software design</a:t>
            </a:r>
          </a:p>
          <a:p>
            <a:pPr marL="0" indent="0" algn="thaiDist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coding</a:t>
            </a:r>
          </a:p>
          <a:p>
            <a:pPr marL="0" indent="0" algn="thaiDist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source code control</a:t>
            </a:r>
          </a:p>
          <a:p>
            <a:pPr marL="0" indent="0" algn="thaiDist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5. code reviews</a:t>
            </a:r>
          </a:p>
          <a:p>
            <a:pPr marL="0" indent="0" algn="thaiDist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6. change management</a:t>
            </a:r>
          </a:p>
          <a:p>
            <a:pPr marL="0" indent="0" algn="thaiDist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7. configuration management</a:t>
            </a:r>
          </a:p>
          <a:p>
            <a:pPr marL="0" indent="0" algn="thaiDist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8. release management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55440" y="692696"/>
            <a:ext cx="7772400" cy="864096"/>
          </a:xfrm>
        </p:spPr>
        <p:txBody>
          <a:bodyPr/>
          <a:lstStyle/>
          <a:p>
            <a:pPr>
              <a:defRPr/>
            </a:pPr>
            <a:r>
              <a:rPr lang="en-US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Software Quality Assurance</a:t>
            </a:r>
          </a:p>
        </p:txBody>
      </p:sp>
    </p:spTree>
    <p:extLst>
      <p:ext uri="{BB962C8B-B14F-4D97-AF65-F5344CB8AC3E}">
        <p14:creationId xmlns:p14="http://schemas.microsoft.com/office/powerpoint/2010/main" val="3039546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9496" y="692696"/>
            <a:ext cx="7702624" cy="7920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IEEE Std 730-2002 SQAP</a:t>
            </a:r>
          </a:p>
        </p:txBody>
      </p:sp>
      <p:pic>
        <p:nvPicPr>
          <p:cNvPr id="1331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75720" y="1628800"/>
            <a:ext cx="4536504" cy="4924400"/>
          </a:xfrm>
        </p:spPr>
      </p:pic>
    </p:spTree>
    <p:extLst>
      <p:ext uri="{BB962C8B-B14F-4D97-AF65-F5344CB8AC3E}">
        <p14:creationId xmlns:p14="http://schemas.microsoft.com/office/powerpoint/2010/main" val="3511950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55440" y="692696"/>
            <a:ext cx="7772400" cy="72008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0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IEEE Std 730-2002</a:t>
            </a:r>
          </a:p>
        </p:txBody>
      </p:sp>
      <p:pic>
        <p:nvPicPr>
          <p:cNvPr id="1433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5360" y="1412776"/>
            <a:ext cx="9937104" cy="5356568"/>
          </a:xfrm>
        </p:spPr>
      </p:pic>
    </p:spTree>
    <p:extLst>
      <p:ext uri="{BB962C8B-B14F-4D97-AF65-F5344CB8AC3E}">
        <p14:creationId xmlns:p14="http://schemas.microsoft.com/office/powerpoint/2010/main" val="2456282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9416" y="548680"/>
            <a:ext cx="8229600" cy="7920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Targeted Audience</a:t>
            </a:r>
          </a:p>
        </p:txBody>
      </p:sp>
      <p:pic>
        <p:nvPicPr>
          <p:cNvPr id="1536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79576" y="1556792"/>
            <a:ext cx="8064896" cy="4888180"/>
          </a:xfrm>
        </p:spPr>
      </p:pic>
    </p:spTree>
    <p:extLst>
      <p:ext uri="{BB962C8B-B14F-4D97-AF65-F5344CB8AC3E}">
        <p14:creationId xmlns:p14="http://schemas.microsoft.com/office/powerpoint/2010/main" val="2842169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>
          <a:xfrm>
            <a:off x="1127448" y="1484784"/>
            <a:ext cx="5368106" cy="4176464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Purpose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Reference documents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Management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Documentation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5. Standards, practices, convention, and metrics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6. Software Reviews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7. Tests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8. Problem reporting and corrective actions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n-US" altLang="th-TH" sz="28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1127448" y="620688"/>
            <a:ext cx="838842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th-TH" sz="36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Content of SQAP - Software Quality Assurance Plan</a:t>
            </a:r>
            <a:r>
              <a:rPr lang="en-US" altLang="th-TH" sz="3600" b="1" baseline="30000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0901E27-A9E7-8EF0-8DC1-8BA45CCEF55E}"/>
              </a:ext>
            </a:extLst>
          </p:cNvPr>
          <p:cNvSpPr txBox="1">
            <a:spLocks/>
          </p:cNvSpPr>
          <p:nvPr/>
        </p:nvSpPr>
        <p:spPr>
          <a:xfrm>
            <a:off x="6672064" y="1501760"/>
            <a:ext cx="5368106" cy="415948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9. Tools, techniques, and methodologies</a:t>
            </a:r>
          </a:p>
          <a:p>
            <a:pPr>
              <a:lnSpc>
                <a:spcPct val="80000"/>
              </a:lnSpc>
            </a:pPr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10. Media control</a:t>
            </a:r>
          </a:p>
          <a:p>
            <a:pPr>
              <a:lnSpc>
                <a:spcPct val="80000"/>
              </a:lnSpc>
            </a:pPr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11. Supplier control</a:t>
            </a:r>
          </a:p>
          <a:p>
            <a:pPr>
              <a:lnSpc>
                <a:spcPct val="80000"/>
              </a:lnSpc>
            </a:pPr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12. Records collection, maintenance, and retention</a:t>
            </a:r>
          </a:p>
          <a:p>
            <a:pPr>
              <a:lnSpc>
                <a:spcPct val="80000"/>
              </a:lnSpc>
            </a:pPr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13. Training</a:t>
            </a:r>
          </a:p>
          <a:p>
            <a:pPr>
              <a:lnSpc>
                <a:spcPct val="80000"/>
              </a:lnSpc>
            </a:pPr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14. Risk management</a:t>
            </a:r>
          </a:p>
          <a:p>
            <a:pPr>
              <a:lnSpc>
                <a:spcPct val="80000"/>
              </a:lnSpc>
            </a:pPr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15. Glossary</a:t>
            </a:r>
          </a:p>
          <a:p>
            <a:pPr>
              <a:lnSpc>
                <a:spcPct val="80000"/>
              </a:lnSpc>
            </a:pPr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16. SQAP change procedure and history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en-US" altLang="th-TH" sz="28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7D5EA0BA-3A26-E272-08BB-1F2B0DBDCD12}"/>
              </a:ext>
            </a:extLst>
          </p:cNvPr>
          <p:cNvSpPr txBox="1">
            <a:spLocks/>
          </p:cNvSpPr>
          <p:nvPr/>
        </p:nvSpPr>
        <p:spPr>
          <a:xfrm>
            <a:off x="1127448" y="5895989"/>
            <a:ext cx="6304210" cy="72008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en-US" altLang="th-TH" sz="2800" b="1" baseline="30000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1)</a:t>
            </a:r>
            <a:r>
              <a:rPr lang="en-US" altLang="th-TH" sz="28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Underlined sections will be included in our project’s SQAP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en-US" altLang="th-TH" sz="2800" b="1" dirty="0">
              <a:solidFill>
                <a:srgbClr val="00B05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722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2617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Reviews in Project Life Cycle</a:t>
            </a:r>
          </a:p>
        </p:txBody>
      </p:sp>
      <p:pic>
        <p:nvPicPr>
          <p:cNvPr id="1741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47528" y="1361043"/>
            <a:ext cx="8287072" cy="5192157"/>
          </a:xfrm>
        </p:spPr>
      </p:pic>
    </p:spTree>
    <p:extLst>
      <p:ext uri="{BB962C8B-B14F-4D97-AF65-F5344CB8AC3E}">
        <p14:creationId xmlns:p14="http://schemas.microsoft.com/office/powerpoint/2010/main" val="56401064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1195</TotalTime>
  <Words>322</Words>
  <Application>Microsoft Office PowerPoint</Application>
  <PresentationFormat>Widescreen</PresentationFormat>
  <Paragraphs>59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SP SUAN DUSIT</vt:lpstr>
      <vt:lpstr>Wingdings</vt:lpstr>
      <vt:lpstr>Wingdings 3</vt:lpstr>
      <vt:lpstr>Retrospect</vt:lpstr>
      <vt:lpstr>Chapter 8 :  Software Quality Assurance</vt:lpstr>
      <vt:lpstr>Four Stages of Software Development</vt:lpstr>
      <vt:lpstr>What is SQA?</vt:lpstr>
      <vt:lpstr>Software Quality Assurance</vt:lpstr>
      <vt:lpstr>IEEE Std 730-2002 SQAP</vt:lpstr>
      <vt:lpstr>IEEE Std 730-2002</vt:lpstr>
      <vt:lpstr>Targeted Audience</vt:lpstr>
      <vt:lpstr>PowerPoint Presentation</vt:lpstr>
      <vt:lpstr>Reviews in Project Life Cycle</vt:lpstr>
      <vt:lpstr>Testing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Object-Oriented Software Development</dc:title>
  <dc:creator>Somnuk Keretho</dc:creator>
  <cp:lastModifiedBy>Juthawut Chantaramalee</cp:lastModifiedBy>
  <cp:revision>120</cp:revision>
  <dcterms:created xsi:type="dcterms:W3CDTF">1997-11-07T14:07:18Z</dcterms:created>
  <dcterms:modified xsi:type="dcterms:W3CDTF">2025-03-20T07:27:37Z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sk@nontri.ku.ac.th</vt:lpwstr>
  </property>
  <property fmtid="{D5CDD505-2E9C-101B-9397-08002B2CF9AE}" pid="8" name="HomePage">
    <vt:lpwstr>http://www.cpe.ku.ac.th/~sk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D:\204541</vt:lpwstr>
  </property>
</Properties>
</file>